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IBM Plex Sans Light" panose="020F0502020204030204" pitchFamily="34" charset="0"/>
      <p:regular r:id="rId18"/>
      <p:bold r:id="rId19"/>
      <p:italic r:id="rId20"/>
      <p:boldItalic r:id="rId21"/>
    </p:embeddedFont>
    <p:embeddedFont>
      <p:font typeface="IBM Plex Sans SemiBold" panose="020B0703050203000203" pitchFamily="34" charset="0"/>
      <p:regular r:id="rId22"/>
      <p:bold r:id="rId23"/>
      <p:italic r:id="rId24"/>
      <p:boldItalic r:id="rId25"/>
    </p:embeddedFont>
    <p:embeddedFont>
      <p:font typeface="Saira Condensed" panose="020B0604020202020204" charset="0"/>
      <p:regular r:id="rId26"/>
      <p:bold r:id="rId27"/>
    </p:embeddedFont>
    <p:embeddedFont>
      <p:font typeface="Saira Condensed Light" panose="020B0604020202020204" charset="0"/>
      <p:regular r:id="rId28"/>
      <p:bold r:id="rId29"/>
    </p:embeddedFont>
    <p:embeddedFont>
      <p:font typeface="Saira Condensed SemiBold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0CB9FC-64B6-469F-B15A-EACD8BD8C0B1}">
  <a:tblStyle styleId="{220CB9FC-64B6-469F-B15A-EACD8BD8C0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bba4efa73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1bba4efa73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6643588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6643588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bc1eb8f50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bc1eb8f50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bba4efa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bba4efa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bc1eb8f50_1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bc1eb8f50_1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c1eb8f50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bc1eb8f50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66435887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66435887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bc1eb8f50_1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bc1eb8f50_1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66435887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66435887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bc1eb8f50_1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bc1eb8f50_1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87411" y="1878691"/>
            <a:ext cx="5460600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66655" y="3443527"/>
            <a:ext cx="52812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3506932" y="4267564"/>
            <a:ext cx="5141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7812157" y="4756525"/>
            <a:ext cx="8358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Subhead">
  <p:cSld name="Three Content and Subhea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2"/>
          </p:nvPr>
        </p:nvSpPr>
        <p:spPr>
          <a:xfrm>
            <a:off x="483580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3"/>
          </p:nvPr>
        </p:nvSpPr>
        <p:spPr>
          <a:xfrm>
            <a:off x="3263717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4"/>
          </p:nvPr>
        </p:nvSpPr>
        <p:spPr>
          <a:xfrm>
            <a:off x="6043853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483395" y="1471764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4800602" y="1471764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3"/>
          </p:nvPr>
        </p:nvSpPr>
        <p:spPr>
          <a:xfrm>
            <a:off x="483395" y="3089760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4"/>
          </p:nvPr>
        </p:nvSpPr>
        <p:spPr>
          <a:xfrm>
            <a:off x="4800602" y="3089760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and subhead">
  <p:cSld name="Four Content and subhead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483395" y="1674926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3"/>
          </p:nvPr>
        </p:nvSpPr>
        <p:spPr>
          <a:xfrm>
            <a:off x="4800602" y="1674926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4"/>
          </p:nvPr>
        </p:nvSpPr>
        <p:spPr>
          <a:xfrm>
            <a:off x="483395" y="3336331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5"/>
          </p:nvPr>
        </p:nvSpPr>
        <p:spPr>
          <a:xfrm>
            <a:off x="4800602" y="3336331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483578" y="1657561"/>
            <a:ext cx="34290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xfrm>
            <a:off x="4019999" y="1657564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6321981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4"/>
          </p:nvPr>
        </p:nvSpPr>
        <p:spPr>
          <a:xfrm>
            <a:off x="4019999" y="3336329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5"/>
          </p:nvPr>
        </p:nvSpPr>
        <p:spPr>
          <a:xfrm>
            <a:off x="6321981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and subhead">
  <p:cSld name="Five Content and subhead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2"/>
          </p:nvPr>
        </p:nvSpPr>
        <p:spPr>
          <a:xfrm>
            <a:off x="483578" y="1657561"/>
            <a:ext cx="34290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3"/>
          </p:nvPr>
        </p:nvSpPr>
        <p:spPr>
          <a:xfrm>
            <a:off x="4019404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"/>
          </p:nvPr>
        </p:nvSpPr>
        <p:spPr>
          <a:xfrm>
            <a:off x="6320790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5"/>
          </p:nvPr>
        </p:nvSpPr>
        <p:spPr>
          <a:xfrm>
            <a:off x="4019404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6"/>
          </p:nvPr>
        </p:nvSpPr>
        <p:spPr>
          <a:xfrm>
            <a:off x="6320790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head">
  <p:cSld name="Two Content, Subhea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2"/>
          </p:nvPr>
        </p:nvSpPr>
        <p:spPr>
          <a:xfrm>
            <a:off x="483577" y="1744377"/>
            <a:ext cx="3886200" cy="2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3"/>
          </p:nvPr>
        </p:nvSpPr>
        <p:spPr>
          <a:xfrm>
            <a:off x="4629150" y="1744377"/>
            <a:ext cx="3886200" cy="2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483579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2"/>
          </p:nvPr>
        </p:nvSpPr>
        <p:spPr>
          <a:xfrm>
            <a:off x="483579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3"/>
          </p:nvPr>
        </p:nvSpPr>
        <p:spPr>
          <a:xfrm>
            <a:off x="4629152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4"/>
          </p:nvPr>
        </p:nvSpPr>
        <p:spPr>
          <a:xfrm>
            <a:off x="4629152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statue of a person riding a hors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l="16253"/>
          <a:stretch/>
        </p:blipFill>
        <p:spPr>
          <a:xfrm>
            <a:off x="1" y="0"/>
            <a:ext cx="64772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8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743452" y="1878691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962526" y="3443527"/>
            <a:ext cx="3685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095876" y="4267564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7804702" y="4756525"/>
            <a:ext cx="8433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-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83580" y="1543052"/>
            <a:ext cx="30954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83580" y="342900"/>
            <a:ext cx="3095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Condensed SemiBol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83580" y="342900"/>
            <a:ext cx="3095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Condensed SemiBol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83580" y="1543052"/>
            <a:ext cx="30954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2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 rot="5400000">
            <a:off x="2911202" y="-1058531"/>
            <a:ext cx="3176400" cy="8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 rot="5400000">
            <a:off x="5350052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 rot="5400000">
            <a:off x="1277025" y="-519505"/>
            <a:ext cx="4359000" cy="5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2">
            <a:alphaModFix/>
          </a:blip>
          <a:srcRect r="-7103"/>
          <a:stretch/>
        </p:blipFill>
        <p:spPr>
          <a:xfrm>
            <a:off x="0" y="0"/>
            <a:ext cx="56488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8" y="0"/>
            <a:ext cx="89201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>
            <a:spLocks noGrp="1"/>
          </p:cNvSpPr>
          <p:nvPr>
            <p:ph type="ctrTitle"/>
          </p:nvPr>
        </p:nvSpPr>
        <p:spPr>
          <a:xfrm>
            <a:off x="4743452" y="1878691"/>
            <a:ext cx="3904511" cy="15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4962526" y="3443527"/>
            <a:ext cx="3685436" cy="70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5095876" y="4267564"/>
            <a:ext cx="3552086" cy="31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dt" idx="10"/>
          </p:nvPr>
        </p:nvSpPr>
        <p:spPr>
          <a:xfrm>
            <a:off x="7804702" y="4756525"/>
            <a:ext cx="843259" cy="18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ustom Image">
  <p:cSld name="Title Slide - Custom Im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103" r="14569"/>
          <a:stretch/>
        </p:blipFill>
        <p:spPr>
          <a:xfrm>
            <a:off x="-1525092" y="0"/>
            <a:ext cx="77943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7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4743452" y="1878691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4962526" y="3443527"/>
            <a:ext cx="3685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7834520" y="4771639"/>
            <a:ext cx="8133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5095876" y="4267564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684612" y="994268"/>
            <a:ext cx="3161700" cy="4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 sz="11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54789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5463542" y="2358208"/>
            <a:ext cx="318442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" sz="4100" b="1" i="0" u="none" strike="noStrike" cap="non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 sz="1100"/>
          </a:p>
        </p:txBody>
      </p:sp>
      <p:sp>
        <p:nvSpPr>
          <p:cNvPr id="226" name="Google Shape;226;p39"/>
          <p:cNvSpPr txBox="1"/>
          <p:nvPr/>
        </p:nvSpPr>
        <p:spPr>
          <a:xfrm>
            <a:off x="4572002" y="3877814"/>
            <a:ext cx="4075961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" sz="1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 descr="A body of water with buildings along i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67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8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963030" y="730528"/>
            <a:ext cx="3684900" cy="3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Saira Condensed SemiBold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143502" y="4046224"/>
            <a:ext cx="35046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E8F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E8F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8F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8F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and Content">
  <p:cSld name="Title, Subhead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83578" y="1652156"/>
            <a:ext cx="8031900" cy="29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8985"/>
          <a:stretch/>
        </p:blipFill>
        <p:spPr>
          <a:xfrm>
            <a:off x="1" y="0"/>
            <a:ext cx="54789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5463542" y="2358208"/>
            <a:ext cx="31845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" sz="4100" b="1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 sz="1100"/>
          </a:p>
        </p:txBody>
      </p:sp>
      <p:sp>
        <p:nvSpPr>
          <p:cNvPr id="45" name="Google Shape;45;p7"/>
          <p:cNvSpPr txBox="1"/>
          <p:nvPr/>
        </p:nvSpPr>
        <p:spPr>
          <a:xfrm>
            <a:off x="4572002" y="3877814"/>
            <a:ext cx="4076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TR"/>
              <a:buChar char="-"/>
              <a:defRPr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TR"/>
              <a:buChar char="-"/>
              <a:defRPr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TR"/>
              <a:buChar char="-"/>
              <a:defRPr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NTR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83577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483580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3263717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6043853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Condensed SemiBold"/>
              <a:buNone/>
              <a:defRPr sz="3000" b="1" i="0" u="none" strike="noStrike" cap="non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NTR"/>
              <a:buChar char="-"/>
              <a:defRPr sz="11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ltpl.com/s-p-500-historical-prices/table/by-mont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4517325" y="1967950"/>
            <a:ext cx="4510800" cy="1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 Condensed Light"/>
              <a:buNone/>
            </a:pPr>
            <a:r>
              <a:rPr lang="en" sz="3600"/>
              <a:t>Interest  Rates Prediction for Beginning of 2025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D653B-E04F-D94A-DA46-E791CAB82FA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769300" y="384650"/>
            <a:ext cx="695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1734250" y="1751200"/>
            <a:ext cx="5814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You!!</a:t>
            </a:r>
            <a:endParaRPr sz="72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/>
        </p:nvSpPr>
        <p:spPr>
          <a:xfrm>
            <a:off x="470550" y="1690950"/>
            <a:ext cx="8202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Forecast interest rates for the first few months of 2025 using historical economic and financial data from the year 1975 to 2024.</a:t>
            </a:r>
            <a:endParaRPr sz="190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41"/>
          <p:cNvSpPr txBox="1">
            <a:spLocks noGrp="1"/>
          </p:cNvSpPr>
          <p:nvPr>
            <p:ph type="title" idx="4294967295"/>
          </p:nvPr>
        </p:nvSpPr>
        <p:spPr>
          <a:xfrm>
            <a:off x="205740" y="212122"/>
            <a:ext cx="788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Objective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 idx="4294967295"/>
          </p:nvPr>
        </p:nvSpPr>
        <p:spPr>
          <a:xfrm>
            <a:off x="205740" y="212122"/>
            <a:ext cx="788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/>
              <a:t>Data</a:t>
            </a:r>
            <a:r>
              <a:rPr lang="en"/>
              <a:t> Collection</a:t>
            </a:r>
            <a:r>
              <a:rPr lang="en" b="1"/>
              <a:t> </a:t>
            </a:r>
            <a:endParaRPr/>
          </a:p>
        </p:txBody>
      </p:sp>
      <p:graphicFrame>
        <p:nvGraphicFramePr>
          <p:cNvPr id="245" name="Google Shape;245;p42"/>
          <p:cNvGraphicFramePr/>
          <p:nvPr/>
        </p:nvGraphicFramePr>
        <p:xfrm>
          <a:off x="582240" y="11727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{220CB9FC-64B6-469F-B15A-EACD8BD8C0B1}</a:tableStyleId>
              </a:tblPr>
              <a:tblGrid>
                <a:gridCol w="2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idx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Dataset Name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Dataset Link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Federal Funds Effective Rate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https://fred.stlouisfed.org/series/FEDFUNDS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Industrial Production: Total Index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https://fred.stlouisfed.org/series/INDPRO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Price Index for the United States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https://fred.stlouisfed.org/series/USSTHPI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GDP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https://fred.stlouisfed.org/series/GDP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 Consumption Expenditures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https://fred.stlouisfed.org/series/PCE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Unemployment Rate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https://fred.stlouisfed.org/series/UNRATE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USDEUR Exchange Rate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https://fred.stlouisfed.org/series/CCUSMA02EZM618N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Prime Lending Rate 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https://fred.stlouisfed.org/series/DPRIME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S&amp;P 500</a:t>
                      </a:r>
                      <a:endParaRPr sz="11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300">
                          <a:uFill>
                            <a:noFill/>
                          </a:uFill>
                          <a:hlinkClick r:id="rId3"/>
                        </a:rPr>
                        <a:t>https://www.multpl.com/s-p-500-historical-prices/table/by-month</a:t>
                      </a:r>
                      <a:endParaRPr sz="900"/>
                    </a:p>
                  </a:txBody>
                  <a:tcPr marL="7100" marR="7100" marT="710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/>
        </p:nvSpPr>
        <p:spPr>
          <a:xfrm>
            <a:off x="176300" y="102775"/>
            <a:ext cx="685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Data Preprocessing</a:t>
            </a: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75" y="631975"/>
            <a:ext cx="5785677" cy="40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1225500" y="1905325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r="1097" b="1758"/>
          <a:stretch/>
        </p:blipFill>
        <p:spPr>
          <a:xfrm>
            <a:off x="791150" y="948100"/>
            <a:ext cx="4488177" cy="36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/>
        </p:nvSpPr>
        <p:spPr>
          <a:xfrm>
            <a:off x="5497050" y="1378800"/>
            <a:ext cx="3318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Strong positive correlations exist between GDP, Housing Price Index, Industrial Production Index, and PCE, indicating their interconnected nature.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Char char="●"/>
            </a:pPr>
            <a:r>
              <a:rPr lang="en" sz="1300">
                <a:solidFill>
                  <a:srgbClr val="212121"/>
                </a:solidFill>
              </a:rPr>
              <a:t>FED FUNDS shows a significant negative correlation with variables like GDP, PCE and Industrial Prod Index, emphasizing its inverse relationship with economic growth indicators.</a:t>
            </a:r>
            <a:endParaRPr sz="1300">
              <a:solidFill>
                <a:srgbClr val="212121"/>
              </a:solidFill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176300" y="102775"/>
            <a:ext cx="685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Exploratory Data Analysis</a:t>
            </a: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176300" y="102775"/>
            <a:ext cx="685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Model Explored</a:t>
            </a: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65" name="Google Shape;265;p45"/>
          <p:cNvSpPr txBox="1">
            <a:spLocks noGrp="1"/>
          </p:cNvSpPr>
          <p:nvPr>
            <p:ph type="body" idx="1"/>
          </p:nvPr>
        </p:nvSpPr>
        <p:spPr>
          <a:xfrm>
            <a:off x="1032263" y="758700"/>
            <a:ext cx="2472600" cy="3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GBM</a:t>
            </a:r>
            <a:endParaRPr/>
          </a:p>
        </p:txBody>
      </p:sp>
      <p:sp>
        <p:nvSpPr>
          <p:cNvPr id="266" name="Google Shape;266;p45"/>
          <p:cNvSpPr txBox="1">
            <a:spLocks noGrp="1"/>
          </p:cNvSpPr>
          <p:nvPr>
            <p:ph type="body" idx="2"/>
          </p:nvPr>
        </p:nvSpPr>
        <p:spPr>
          <a:xfrm>
            <a:off x="5421162" y="758700"/>
            <a:ext cx="2472600" cy="3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ARIMA</a:t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75" y="1110798"/>
            <a:ext cx="3764350" cy="25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4">
            <a:alphaModFix/>
          </a:blip>
          <a:srcRect t="1903"/>
          <a:stretch/>
        </p:blipFill>
        <p:spPr>
          <a:xfrm>
            <a:off x="5101800" y="1162875"/>
            <a:ext cx="3299700" cy="267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5157450" y="39553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MSE : 0.1306</a:t>
            </a:r>
            <a:endParaRPr sz="1800"/>
          </a:p>
        </p:txBody>
      </p:sp>
      <p:sp>
        <p:nvSpPr>
          <p:cNvPr id="270" name="Google Shape;270;p45"/>
          <p:cNvSpPr txBox="1"/>
          <p:nvPr/>
        </p:nvSpPr>
        <p:spPr>
          <a:xfrm>
            <a:off x="768575" y="39083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MSE : 0.068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/>
        </p:nvSpPr>
        <p:spPr>
          <a:xfrm>
            <a:off x="459800" y="284475"/>
            <a:ext cx="515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Model Selection</a:t>
            </a: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76" name="Google Shape;276;p46"/>
          <p:cNvSpPr txBox="1"/>
          <p:nvPr/>
        </p:nvSpPr>
        <p:spPr>
          <a:xfrm>
            <a:off x="1182700" y="1690350"/>
            <a:ext cx="6201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LSTM capture temporal dependencies in FEDFUNDS data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Strong Correlations: Prime Lending Rate, GDP, PCE, Industrial Production Index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Linear models unsuitable for sequential relationships.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/>
        </p:nvSpPr>
        <p:spPr>
          <a:xfrm>
            <a:off x="1726425" y="1326125"/>
            <a:ext cx="5152500" cy="3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Input Shape:</a:t>
            </a:r>
            <a:br>
              <a:rPr lang="en"/>
            </a:br>
            <a:r>
              <a:rPr lang="en"/>
              <a:t>Sequential data with time steps and features.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First LSTM Layer: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50 units,Outputs a sequence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Second LSTM Layer: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50 units.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Outputs the final hidden state.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Dense Output Layer: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One unit for predicting FEDFUNDS.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Compilation: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Optimizer: Adam (Learning Rate = 0.001).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Loss Function: Mean Squared Error (MSE).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176300" y="102775"/>
            <a:ext cx="685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LSTM Architecture</a:t>
            </a: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l="842"/>
          <a:stretch/>
        </p:blipFill>
        <p:spPr>
          <a:xfrm>
            <a:off x="1287375" y="1629725"/>
            <a:ext cx="5394673" cy="285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 txBox="1"/>
          <p:nvPr/>
        </p:nvSpPr>
        <p:spPr>
          <a:xfrm>
            <a:off x="867750" y="850938"/>
            <a:ext cx="581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forecasted data shows a dip in values for the upcoming months aligning with the recent trends.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9" name="Google Shape;289;p48"/>
          <p:cNvSpPr txBox="1"/>
          <p:nvPr/>
        </p:nvSpPr>
        <p:spPr>
          <a:xfrm>
            <a:off x="176300" y="102775"/>
            <a:ext cx="685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Prediction &amp; Forecast</a:t>
            </a:r>
            <a:endParaRPr sz="3000" b="1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4790875" y="4471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MSE: 0.003043346805498004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evens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On-screen Show (16:9)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IBM Plex Sans</vt:lpstr>
      <vt:lpstr>NTR</vt:lpstr>
      <vt:lpstr>IBM Plex Sans Light</vt:lpstr>
      <vt:lpstr>Calibri</vt:lpstr>
      <vt:lpstr>Noto Sans Symbols</vt:lpstr>
      <vt:lpstr>Saira Condensed SemiBold</vt:lpstr>
      <vt:lpstr>Saira Condensed</vt:lpstr>
      <vt:lpstr>IBM Plex Sans SemiBold</vt:lpstr>
      <vt:lpstr>Saira Condensed Light</vt:lpstr>
      <vt:lpstr>Arial</vt:lpstr>
      <vt:lpstr>Office Theme</vt:lpstr>
      <vt:lpstr>Stevens Theme</vt:lpstr>
      <vt:lpstr>Interest  Rates Prediction for Beginning of 2025</vt:lpstr>
      <vt:lpstr>Objective</vt:lpstr>
      <vt:lpstr>Data Collection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Dakshayeni B</cp:lastModifiedBy>
  <cp:revision>1</cp:revision>
  <dcterms:modified xsi:type="dcterms:W3CDTF">2025-02-03T20:29:21Z</dcterms:modified>
</cp:coreProperties>
</file>